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7" r:id="rId6"/>
    <p:sldId id="268" r:id="rId7"/>
    <p:sldId id="269" r:id="rId8"/>
    <p:sldId id="270" r:id="rId9"/>
    <p:sldId id="271" r:id="rId10"/>
    <p:sldId id="265" r:id="rId11"/>
    <p:sldId id="272" r:id="rId12"/>
    <p:sldId id="26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6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9E7374-62CC-4CAC-9D9B-70D69CD61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76AF94B-4FC9-4C6F-B043-6D0EB64CB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2F8DDF-0F7D-4D1E-AE4F-86BB03457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A06D7A-6CB8-4A36-8254-613D8BD5E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D92823-4B0E-493A-B67E-AEC08C3E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200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353E13-61F5-4186-BB6C-AF764034B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E380E36-82B7-4B6E-9FCF-F4E4D00CD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AB765C-4FEB-4A67-9525-79C339455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57E66BD-DADC-435B-9A29-A03F54735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BCC96C1-57A0-45A7-B2D1-E213EAF06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09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6BA2A07-1764-4B36-81C8-A9CF9BAF08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D8FCE93-0054-4BEA-BA9C-DC6265F3F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EF2102-A869-4D3E-A167-FC53C74DE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AC6986F-59C1-4834-BE79-3E39A3B1C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4EB0B22-D208-4F22-BB33-B576B419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776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B01421-E3EC-4735-989C-63A249B80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BAB531-0149-44A5-A13A-8C79DB9A3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C834DC-F729-434B-B907-21B83395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8238088-4BF5-49C5-9980-766729507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A6EE005-1373-4DE0-A138-DA1B6AF2E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883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3E4BCC-62D8-4CFF-A8F8-B86D722D2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37F14F8-D528-49A1-B190-3060BD108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74DEF9-D97D-4D55-9F19-34674B29A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363B8CF-C013-4B5B-AAFB-CD651281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C3EB104-11C9-4826-8E4F-EC4B08B4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375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D29564-DA06-466E-981B-EE3389460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0B4B926-2659-40E7-9707-3BBA521FFD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A07D6A7-C033-4883-AB03-2A92F8ADA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34759B5-E2ED-4F78-95E1-15EF25BF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440C437-6B9B-4167-80E1-2B445856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29FC93F-A85B-4B56-8F13-9C97B4248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922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DA65A4-1EEE-4F18-B326-BFEF04DD2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4E7ED95-615B-4A71-8D8E-77817B50C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F534CC0-CC95-41B1-B628-E2E67E5AD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97685EB-E02B-4FCF-B286-10ADC53222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B6E3128-81FE-4F59-9254-1DF997410E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39797F9-D1B4-404A-B908-CC91A8CE2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DFF86C5-00FA-44A6-AEA4-C18C58016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2F6E60B9-12E1-49E8-BC69-FA790F90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05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16904E-293A-4D55-BC07-517FA100F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78F45AE-BAAC-4213-98BD-8CA75CF89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0633476-5D66-4587-A7D7-A43BB4EB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CC8237F-1673-41AC-B1C5-D4F0CFA15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062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A272FDF-C1E0-4EF7-9FE7-2290A224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63C7667-6FE6-4F7E-8DA0-7FA499F70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D4E0139-9619-45F1-A78E-84D8F68EF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882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54D02F-37A4-4622-8962-B4E5F2377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A5523C-65BF-4ACF-A196-13730150D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415D3E8-20C1-4962-875D-73504B5FF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4D09F93-7F9A-41E2-9060-616B54E0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F5485AA-BA29-4AAF-8858-2F4496AB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7641626-A977-44C5-AC8D-16642B388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66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867C3B-C34C-4DA3-86DE-787B31CE6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1350D46-61D6-4611-9224-DD03DACF1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1E2BF6F-2924-4F98-BCBA-4914F9354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A7342C8-1B7B-4E28-81E4-33D5D8297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2C9F9A7-1D4F-4584-8E11-0971DE18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7C2A0B3-565D-4FE5-A7BB-AEB43350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599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409EA7-79FF-4838-937F-2BB4A4E47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D10ADB9-0F64-4503-90B1-3449F4234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0DAB9D8-7E88-4B80-8991-23DACC296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41351-08A5-4877-AD1F-5E680D834300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979FBDC-2A1C-4E8D-AD5E-ECC9F4943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4A5CA60-5565-46AE-8401-83EE862C0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166B4-5BD4-4CAC-AA47-88CACC830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251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stmat.info/files/uploads/15864/naselenie_rossii_za_100_let_1897-1997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0A4BBD-769A-44EF-8101-681C5329A2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Формирование умения определять «веер» причин и (или) следствий на основе предложенной информации 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45AAAA7-D8A9-4343-B8FB-F3D082616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799" y="4179554"/>
            <a:ext cx="9196137" cy="1427162"/>
          </a:xfrm>
        </p:spPr>
        <p:txBody>
          <a:bodyPr>
            <a:normAutofit/>
          </a:bodyPr>
          <a:lstStyle/>
          <a:p>
            <a:pPr lvl="0" algn="r">
              <a:spcBef>
                <a:spcPts val="0"/>
              </a:spcBef>
            </a:pPr>
            <a:r>
              <a:rPr lang="ru-RU" b="1" dirty="0" err="1" smtClean="0"/>
              <a:t>Старунова</a:t>
            </a:r>
            <a:r>
              <a:rPr lang="ru-RU" b="1" dirty="0" smtClean="0"/>
              <a:t> </a:t>
            </a:r>
            <a:r>
              <a:rPr lang="ru-RU" b="1" dirty="0" smtClean="0"/>
              <a:t>Татьяна Александровна, </a:t>
            </a:r>
            <a:endParaRPr lang="en-US" b="1" dirty="0" smtClean="0"/>
          </a:p>
          <a:p>
            <a:pPr lvl="0" algn="r">
              <a:spcBef>
                <a:spcPts val="0"/>
              </a:spcBef>
            </a:pPr>
            <a:r>
              <a:rPr lang="ru-RU" b="1" dirty="0" smtClean="0"/>
              <a:t>заместитель </a:t>
            </a:r>
            <a:r>
              <a:rPr lang="ru-RU" b="1" dirty="0" smtClean="0"/>
              <a:t>директора по УВР, учитель </a:t>
            </a:r>
            <a:endParaRPr lang="en-US" b="1" dirty="0" smtClean="0"/>
          </a:p>
          <a:p>
            <a:pPr lvl="0" algn="r">
              <a:spcBef>
                <a:spcPts val="0"/>
              </a:spcBef>
            </a:pPr>
            <a:r>
              <a:rPr lang="ru-RU" b="1" dirty="0" smtClean="0"/>
              <a:t>МАОУ </a:t>
            </a:r>
            <a:r>
              <a:rPr lang="ru-RU" b="1" dirty="0" smtClean="0"/>
              <a:t>«СОШ № 28» г. Перми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48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0581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134684-DEF1-4CD2-98E2-1FDB6D57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 процессе работы были разработаны критерии оценивания (для письменного развернутого ответа)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5982C93F-78E0-4B98-B220-34D3A0443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78338730"/>
              </p:ext>
            </p:extLst>
          </p:nvPr>
        </p:nvGraphicFramePr>
        <p:xfrm>
          <a:off x="393406" y="1789160"/>
          <a:ext cx="11461898" cy="4846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6120">
                  <a:extLst>
                    <a:ext uri="{9D8B030D-6E8A-4147-A177-3AD203B41FA5}">
                      <a16:colId xmlns:a16="http://schemas.microsoft.com/office/drawing/2014/main" xmlns="" val="1446485573"/>
                    </a:ext>
                  </a:extLst>
                </a:gridCol>
                <a:gridCol w="6317888">
                  <a:extLst>
                    <a:ext uri="{9D8B030D-6E8A-4147-A177-3AD203B41FA5}">
                      <a16:colId xmlns:a16="http://schemas.microsoft.com/office/drawing/2014/main" xmlns="" val="4153334824"/>
                    </a:ext>
                  </a:extLst>
                </a:gridCol>
                <a:gridCol w="2687890">
                  <a:extLst>
                    <a:ext uri="{9D8B030D-6E8A-4147-A177-3AD203B41FA5}">
                      <a16:colId xmlns:a16="http://schemas.microsoft.com/office/drawing/2014/main" xmlns="" val="1437067811"/>
                    </a:ext>
                  </a:extLst>
                </a:gridCol>
              </a:tblGrid>
              <a:tr h="21534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Критерии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Параметры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Показатели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extLst>
                  <a:ext uri="{0D108BD9-81ED-4DB2-BD59-A6C34878D82A}">
                    <a16:rowId xmlns:a16="http://schemas.microsoft.com/office/drawing/2014/main" xmlns="" val="2448392993"/>
                  </a:ext>
                </a:extLst>
              </a:tr>
              <a:tr h="13396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1.</a:t>
                      </a:r>
                      <a:r>
                        <a:rPr lang="ru-RU" sz="1800" dirty="0">
                          <a:effectLst/>
                        </a:rPr>
                        <a:t>Определены все причины или последствия события или явления.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1. Представлен «веер» причин ли последствий.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2. Причины или последствия представлены частично.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3. Причины и последствия определены неверно.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 балла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 балл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 баллов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extLst>
                  <a:ext uri="{0D108BD9-81ED-4DB2-BD59-A6C34878D82A}">
                    <a16:rowId xmlns:a16="http://schemas.microsoft.com/office/drawing/2014/main" xmlns="" val="1411638606"/>
                  </a:ext>
                </a:extLst>
              </a:tr>
              <a:tr h="13396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2.</a:t>
                      </a:r>
                      <a:r>
                        <a:rPr lang="ru-RU" sz="1800" dirty="0">
                          <a:effectLst/>
                        </a:rPr>
                        <a:t>Представлено письменное развернутое высказывание.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1. Ответ содержит полное письменное развернутое высказывание.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2. Письменное развернутое высказывание отсутствует.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 балл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 баллов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extLst>
                  <a:ext uri="{0D108BD9-81ED-4DB2-BD59-A6C34878D82A}">
                    <a16:rowId xmlns:a16="http://schemas.microsoft.com/office/drawing/2014/main" xmlns="" val="4229572335"/>
                  </a:ext>
                </a:extLst>
              </a:tr>
              <a:tr h="88993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</a:t>
                      </a:r>
                      <a:r>
                        <a:rPr lang="ru-RU" sz="1800" dirty="0">
                          <a:effectLst/>
                        </a:rPr>
                        <a:t>.Время, затраченное на выполнение задания.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1. </a:t>
                      </a:r>
                      <a:r>
                        <a:rPr lang="ru-RU" sz="2000" b="1" dirty="0">
                          <a:effectLst/>
                        </a:rPr>
                        <a:t>Учащийся уложился во времени.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2. Учащийся не уложился во времени.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 балл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 баллов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extLst>
                  <a:ext uri="{0D108BD9-81ED-4DB2-BD59-A6C34878D82A}">
                    <a16:rowId xmlns:a16="http://schemas.microsoft.com/office/drawing/2014/main" xmlns="" val="2433455210"/>
                  </a:ext>
                </a:extLst>
              </a:tr>
              <a:tr h="88700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Примечание </a:t>
                      </a:r>
                    </a:p>
                  </a:txBody>
                  <a:tcPr marL="63543" marR="6354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Критерий № 2 учитывается при условии, что выполнен Критерий № 1. Критерий № 3 учитывается при условии, что выполнен хотя бы один из первых двух критериев.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3" marR="635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308050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3459876E-D03E-4D26-9EA6-431E4822A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021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5B9472-7209-4A0C-A9B9-C5D94D86A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 ходе дебатов учитель выступает в качестве модератора: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717F9FEA-7A44-46E7-B75A-EADD6E31F9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9186981"/>
              </p:ext>
            </p:extLst>
          </p:nvPr>
        </p:nvGraphicFramePr>
        <p:xfrm>
          <a:off x="838201" y="1825625"/>
          <a:ext cx="1051559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9728">
                  <a:extLst>
                    <a:ext uri="{9D8B030D-6E8A-4147-A177-3AD203B41FA5}">
                      <a16:colId xmlns:a16="http://schemas.microsoft.com/office/drawing/2014/main" xmlns="" val="145833407"/>
                    </a:ext>
                  </a:extLst>
                </a:gridCol>
                <a:gridCol w="2691957">
                  <a:extLst>
                    <a:ext uri="{9D8B030D-6E8A-4147-A177-3AD203B41FA5}">
                      <a16:colId xmlns:a16="http://schemas.microsoft.com/office/drawing/2014/main" xmlns="" val="1008535170"/>
                    </a:ext>
                  </a:extLst>
                </a:gridCol>
                <a:gridCol w="2691957">
                  <a:extLst>
                    <a:ext uri="{9D8B030D-6E8A-4147-A177-3AD203B41FA5}">
                      <a16:colId xmlns:a16="http://schemas.microsoft.com/office/drawing/2014/main" xmlns="" val="2309346528"/>
                    </a:ext>
                  </a:extLst>
                </a:gridCol>
                <a:gridCol w="2691957">
                  <a:extLst>
                    <a:ext uri="{9D8B030D-6E8A-4147-A177-3AD203B41FA5}">
                      <a16:colId xmlns:a16="http://schemas.microsoft.com/office/drawing/2014/main" xmlns="" val="330176081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Компоненты анализа: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Взаимодействие с членами группы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Анализ аргументации учеников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Наличие собственной гражданской позиции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300608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Этапы работы: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01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1. Актуализация. Постановка проблемы.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6283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2. Обсуждение.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3813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3. Высказывание различных точек зрения.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299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4. Установление согласия через выбор оптимального решения.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1111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30967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20F11A-550D-4DFD-91D6-7342BFA9A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Средства для развития выбранного результата (на перспективу):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D5D8F65-209C-492F-82CC-6C4D1D7BE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1. Учебные ситуации (в урочной деятельности). При создании УС необходимо тщательно подбирать дидактический материал по разным дисциплинам.</a:t>
            </a:r>
          </a:p>
          <a:p>
            <a:r>
              <a:rPr lang="ru-RU" b="1" dirty="0"/>
              <a:t>2. Интеллектуальные игры и образовательные события.</a:t>
            </a:r>
          </a:p>
          <a:p>
            <a:r>
              <a:rPr lang="ru-RU" b="1" dirty="0"/>
              <a:t>3. Краткосрочные метапредметные курсы.</a:t>
            </a:r>
          </a:p>
          <a:p>
            <a:r>
              <a:rPr lang="ru-RU" b="1" dirty="0"/>
              <a:t>4. Интегрированные </a:t>
            </a:r>
            <a:r>
              <a:rPr lang="ru-RU" b="1" dirty="0" err="1"/>
              <a:t>микрокурсы</a:t>
            </a:r>
            <a:r>
              <a:rPr lang="ru-RU" b="1" dirty="0"/>
              <a:t> по отдельным предметным направлениям, например: литературно-лингвистическое направление, естественно-математическое, общественно-историческое.</a:t>
            </a:r>
            <a:endParaRPr lang="en-US" b="1" dirty="0"/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607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680244-7F41-4EEB-9050-39E2F61B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Коллектив </a:t>
            </a:r>
            <a:r>
              <a:rPr lang="ru-RU" b="1" dirty="0" err="1">
                <a:solidFill>
                  <a:srgbClr val="FF0000"/>
                </a:solidFill>
              </a:rPr>
              <a:t>апробационной</a:t>
            </a:r>
            <a:r>
              <a:rPr lang="ru-RU" b="1" dirty="0">
                <a:solidFill>
                  <a:srgbClr val="FF0000"/>
                </a:solidFill>
              </a:rPr>
              <a:t> площадки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C5A43C2-B1D5-48E4-BFE8-031E1D04F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Набалова</a:t>
            </a:r>
            <a:r>
              <a:rPr lang="ru-RU" b="1" dirty="0"/>
              <a:t> Т.И. – директор школы,</a:t>
            </a:r>
          </a:p>
          <a:p>
            <a:r>
              <a:rPr lang="ru-RU" b="1" dirty="0" err="1"/>
              <a:t>Старунова</a:t>
            </a:r>
            <a:r>
              <a:rPr lang="ru-RU" b="1" dirty="0"/>
              <a:t> Т.А. – заместитель директора по УВР, руководитель </a:t>
            </a:r>
            <a:r>
              <a:rPr lang="ru-RU" b="1" dirty="0" err="1"/>
              <a:t>апробационной</a:t>
            </a:r>
            <a:r>
              <a:rPr lang="ru-RU" b="1" dirty="0"/>
              <a:t> площадки,</a:t>
            </a:r>
          </a:p>
          <a:p>
            <a:r>
              <a:rPr lang="ru-RU" b="1" dirty="0"/>
              <a:t>а также 16 педагогов по таким предметам, как: история и обществознание, география, иностранные языки, информатика, физкультура, музыка, технология; учителя начальной школы. </a:t>
            </a:r>
          </a:p>
        </p:txBody>
      </p:sp>
    </p:spTree>
    <p:extLst>
      <p:ext uri="{BB962C8B-B14F-4D97-AF65-F5344CB8AC3E}">
        <p14:creationId xmlns:p14="http://schemas.microsoft.com/office/powerpoint/2010/main" xmlns="" val="151862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244074-755B-4640-B78E-6F3EE9C84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«Цепочка» достижений образовательных результатов: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D50DD66-672A-4350-A7B0-05090381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5-6 классы – умение выявлять причины событий и явлений;</a:t>
            </a:r>
          </a:p>
          <a:p>
            <a:r>
              <a:rPr lang="ru-RU" b="1" dirty="0"/>
              <a:t>7 классы – умение выявлять последствия заданной причины события и (или) явления;</a:t>
            </a:r>
          </a:p>
          <a:p>
            <a:pPr algn="ctr"/>
            <a:r>
              <a:rPr lang="ru-RU" b="1" u="sng" dirty="0">
                <a:solidFill>
                  <a:srgbClr val="C00000"/>
                </a:solidFill>
              </a:rPr>
              <a:t>8 классы</a:t>
            </a:r>
            <a:r>
              <a:rPr lang="ru-RU" b="1" dirty="0">
                <a:solidFill>
                  <a:srgbClr val="C00000"/>
                </a:solidFill>
              </a:rPr>
              <a:t>:</a:t>
            </a:r>
          </a:p>
          <a:p>
            <a:pPr algn="ctr"/>
            <a:r>
              <a:rPr lang="ru-RU" b="1" i="1" dirty="0">
                <a:solidFill>
                  <a:srgbClr val="C00000"/>
                </a:solidFill>
              </a:rPr>
              <a:t> Определение «веера» причин или следствий (это то, чем занимаемся в 2018 году);</a:t>
            </a:r>
          </a:p>
          <a:p>
            <a:r>
              <a:rPr lang="ru-RU" b="1" dirty="0"/>
              <a:t>9 классы – умение самостоятельно осуществлять причинно-следственный анализ информации (на перспективу).</a:t>
            </a:r>
          </a:p>
        </p:txBody>
      </p:sp>
    </p:spTree>
    <p:extLst>
      <p:ext uri="{BB962C8B-B14F-4D97-AF65-F5344CB8AC3E}">
        <p14:creationId xmlns:p14="http://schemas.microsoft.com/office/powerpoint/2010/main" xmlns="" val="196664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601727-36E6-4DD0-99AE-FCCC437F2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Цель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431BAF9-D932-478D-B6D0-D81E4FC61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1935"/>
            <a:ext cx="10515600" cy="3455028"/>
          </a:xfrm>
        </p:spPr>
        <p:txBody>
          <a:bodyPr/>
          <a:lstStyle/>
          <a:p>
            <a:pPr algn="ctr"/>
            <a:r>
              <a:rPr lang="ru-RU" dirty="0"/>
              <a:t>     </a:t>
            </a:r>
            <a:r>
              <a:rPr lang="ru-RU" b="1" dirty="0"/>
              <a:t>Выявить уровень сформированности умения определять «веер» причин или следствий на основе предложенной информации.</a:t>
            </a:r>
          </a:p>
          <a:p>
            <a:pPr algn="ctr"/>
            <a:endParaRPr lang="ru-RU" b="1" dirty="0"/>
          </a:p>
          <a:p>
            <a:pPr algn="ctr"/>
            <a:r>
              <a:rPr lang="ru-RU" b="1" dirty="0"/>
              <a:t>Конкретизированный метапредметный результат: </a:t>
            </a:r>
            <a:r>
              <a:rPr lang="ru-RU" dirty="0"/>
              <a:t>определение «веера» причин или следствий.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791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EF3201-F5D8-43EA-A22D-71DACD99A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Для формирования МР было разработано и апробировано: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956566-7786-499F-B09C-8CCB063FC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4101"/>
            <a:ext cx="10515600" cy="3922861"/>
          </a:xfrm>
        </p:spPr>
        <p:txBody>
          <a:bodyPr/>
          <a:lstStyle/>
          <a:p>
            <a:r>
              <a:rPr lang="ru-RU" b="1" dirty="0"/>
              <a:t>Образовательное событие «Пенсионная реформа России – неизбежная реальность времени?»</a:t>
            </a:r>
          </a:p>
          <a:p>
            <a:r>
              <a:rPr lang="ru-RU" b="1" dirty="0"/>
              <a:t>Форма проведения – дебаты.</a:t>
            </a:r>
          </a:p>
          <a:p>
            <a:r>
              <a:rPr lang="ru-RU" b="1" dirty="0"/>
              <a:t>Возраст учащихся – 8-9 класс.</a:t>
            </a:r>
          </a:p>
          <a:p>
            <a:r>
              <a:rPr lang="ru-RU" b="1" dirty="0"/>
              <a:t>Время – 45 минут урока.</a:t>
            </a:r>
          </a:p>
        </p:txBody>
      </p:sp>
    </p:spTree>
    <p:extLst>
      <p:ext uri="{BB962C8B-B14F-4D97-AF65-F5344CB8AC3E}">
        <p14:creationId xmlns:p14="http://schemas.microsoft.com/office/powerpoint/2010/main" xmlns="" val="824924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565139-BC2B-413A-86A0-A24CEA763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 рамках 45 минут урока учащимся было предложено: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F67B3A-F6D8-4E83-9D49-E0B36A2D0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99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Опираясь на текст, взвесить все «плюсы» и «минусы» пенсионной реформы России; обосновать необходимость реформы или отказ от ее проведения.</a:t>
            </a:r>
          </a:p>
          <a:p>
            <a:r>
              <a:rPr lang="ru-RU" b="1" dirty="0"/>
              <a:t>Дать письменный развернутый ответ.</a:t>
            </a:r>
          </a:p>
          <a:p>
            <a:r>
              <a:rPr lang="ru-RU" b="1" dirty="0"/>
              <a:t>В дальнейшем класс делится на две группы: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Те, кто «за» проведение пенсионной реформы,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 Те, кто «против» пенсионной реформы  </a:t>
            </a:r>
          </a:p>
          <a:p>
            <a:r>
              <a:rPr lang="ru-RU" b="1" dirty="0"/>
              <a:t> Провести дебаты между группами.</a:t>
            </a:r>
          </a:p>
          <a:p>
            <a:pPr algn="ctr"/>
            <a:r>
              <a:rPr lang="ru-RU" b="1" i="1" dirty="0"/>
              <a:t>(учащиеся опираются как на предложенный текст, так и на ранее полученные знания)</a:t>
            </a:r>
          </a:p>
        </p:txBody>
      </p:sp>
    </p:spTree>
    <p:extLst>
      <p:ext uri="{BB962C8B-B14F-4D97-AF65-F5344CB8AC3E}">
        <p14:creationId xmlns:p14="http://schemas.microsoft.com/office/powerpoint/2010/main" xmlns="" val="3486231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A30E8C-A8B4-45F4-A210-F623434F2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«Плюсы» и «минусы» пенсионной реформы России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5BF456D-A647-4558-94D0-8112F3837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/>
              <a:t>Кoличeствo</a:t>
            </a:r>
            <a:r>
              <a:rPr lang="ru-RU" b="1" dirty="0"/>
              <a:t> </a:t>
            </a:r>
            <a:r>
              <a:rPr lang="ru-RU" b="1" dirty="0" err="1"/>
              <a:t>бaллoв</a:t>
            </a:r>
            <a:r>
              <a:rPr lang="ru-RU" b="1" dirty="0"/>
              <a:t> для начисления пенсии </a:t>
            </a:r>
            <a:r>
              <a:rPr lang="ru-RU" b="1" dirty="0" err="1"/>
              <a:t>зaвисит</a:t>
            </a:r>
            <a:r>
              <a:rPr lang="ru-RU" b="1" dirty="0"/>
              <a:t> </a:t>
            </a:r>
            <a:r>
              <a:rPr lang="ru-RU" b="1" dirty="0" err="1"/>
              <a:t>oт</a:t>
            </a:r>
            <a:r>
              <a:rPr lang="ru-RU" b="1" dirty="0"/>
              <a:t> </a:t>
            </a:r>
            <a:r>
              <a:rPr lang="ru-RU" b="1" dirty="0" err="1"/>
              <a:t>фaктa</a:t>
            </a:r>
            <a:r>
              <a:rPr lang="ru-RU" b="1" dirty="0"/>
              <a:t> </a:t>
            </a:r>
            <a:r>
              <a:rPr lang="ru-RU" b="1" dirty="0" err="1"/>
              <a:t>oфициaльнoгo</a:t>
            </a:r>
            <a:r>
              <a:rPr lang="ru-RU" b="1" dirty="0"/>
              <a:t> </a:t>
            </a:r>
            <a:r>
              <a:rPr lang="ru-RU" b="1" dirty="0" err="1"/>
              <a:t>тpудoустpoйствa</a:t>
            </a:r>
            <a:r>
              <a:rPr lang="ru-RU" b="1" dirty="0"/>
              <a:t>: </a:t>
            </a:r>
            <a:r>
              <a:rPr lang="ru-RU" b="1" dirty="0" err="1"/>
              <a:t>чeм</a:t>
            </a:r>
            <a:r>
              <a:rPr lang="ru-RU" b="1" dirty="0"/>
              <a:t> </a:t>
            </a:r>
            <a:r>
              <a:rPr lang="ru-RU" b="1" dirty="0" err="1"/>
              <a:t>вышe</a:t>
            </a:r>
            <a:r>
              <a:rPr lang="ru-RU" b="1" dirty="0"/>
              <a:t> «</a:t>
            </a:r>
            <a:r>
              <a:rPr lang="ru-RU" b="1" dirty="0" err="1"/>
              <a:t>бeлaя</a:t>
            </a:r>
            <a:r>
              <a:rPr lang="ru-RU" b="1" dirty="0"/>
              <a:t>» </a:t>
            </a:r>
            <a:r>
              <a:rPr lang="ru-RU" b="1" dirty="0" err="1"/>
              <a:t>зapплaтa</a:t>
            </a:r>
            <a:r>
              <a:rPr lang="ru-RU" b="1" dirty="0"/>
              <a:t>, </a:t>
            </a:r>
            <a:r>
              <a:rPr lang="ru-RU" b="1" dirty="0" err="1"/>
              <a:t>тeм</a:t>
            </a:r>
            <a:r>
              <a:rPr lang="ru-RU" b="1" dirty="0"/>
              <a:t> </a:t>
            </a:r>
            <a:r>
              <a:rPr lang="ru-RU" b="1" dirty="0" err="1"/>
              <a:t>бoльшe</a:t>
            </a:r>
            <a:r>
              <a:rPr lang="ru-RU" b="1" dirty="0"/>
              <a:t> </a:t>
            </a:r>
            <a:r>
              <a:rPr lang="ru-RU" b="1" dirty="0" err="1"/>
              <a:t>бaллoв</a:t>
            </a:r>
            <a:r>
              <a:rPr lang="ru-RU" b="1" dirty="0"/>
              <a:t> </a:t>
            </a:r>
            <a:r>
              <a:rPr lang="ru-RU" b="1" dirty="0" err="1"/>
              <a:t>мoжнo</a:t>
            </a:r>
            <a:r>
              <a:rPr lang="ru-RU" b="1" dirty="0"/>
              <a:t> </a:t>
            </a:r>
            <a:r>
              <a:rPr lang="ru-RU" b="1" dirty="0" err="1"/>
              <a:t>зapaбoтaть</a:t>
            </a:r>
            <a:r>
              <a:rPr lang="ru-RU" b="1" dirty="0"/>
              <a:t>.</a:t>
            </a:r>
          </a:p>
          <a:p>
            <a:r>
              <a:rPr lang="ru-RU" b="1" dirty="0" err="1"/>
              <a:t>Пoвышeниe</a:t>
            </a:r>
            <a:r>
              <a:rPr lang="ru-RU" b="1" dirty="0"/>
              <a:t> </a:t>
            </a:r>
            <a:r>
              <a:rPr lang="ru-RU" b="1" dirty="0" err="1"/>
              <a:t>пeнсиoннoгo</a:t>
            </a:r>
            <a:r>
              <a:rPr lang="ru-RU" b="1" dirty="0"/>
              <a:t> </a:t>
            </a:r>
            <a:r>
              <a:rPr lang="ru-RU" b="1" dirty="0" err="1"/>
              <a:t>вoзpaстa</a:t>
            </a:r>
            <a:r>
              <a:rPr lang="ru-RU" b="1" dirty="0"/>
              <a:t>: </a:t>
            </a:r>
            <a:r>
              <a:rPr lang="ru-RU" b="1" dirty="0" err="1"/>
              <a:t>пepвым</a:t>
            </a:r>
            <a:r>
              <a:rPr lang="ru-RU" b="1" dirty="0"/>
              <a:t> </a:t>
            </a:r>
            <a:r>
              <a:rPr lang="ru-RU" b="1" dirty="0" err="1"/>
              <a:t>шaгoм</a:t>
            </a:r>
            <a:r>
              <a:rPr lang="ru-RU" b="1" dirty="0"/>
              <a:t> </a:t>
            </a:r>
            <a:r>
              <a:rPr lang="ru-RU" b="1" dirty="0" err="1"/>
              <a:t>явилoсь</a:t>
            </a:r>
            <a:r>
              <a:rPr lang="ru-RU" b="1" dirty="0"/>
              <a:t> </a:t>
            </a:r>
            <a:r>
              <a:rPr lang="ru-RU" b="1" dirty="0" err="1"/>
              <a:t>пoвышeниe</a:t>
            </a:r>
            <a:r>
              <a:rPr lang="ru-RU" b="1" dirty="0"/>
              <a:t> </a:t>
            </a:r>
            <a:r>
              <a:rPr lang="ru-RU" b="1" dirty="0" err="1"/>
              <a:t>вoзpaстa</a:t>
            </a:r>
            <a:r>
              <a:rPr lang="ru-RU" b="1" dirty="0"/>
              <a:t> </a:t>
            </a:r>
            <a:r>
              <a:rPr lang="ru-RU" b="1" dirty="0" err="1"/>
              <a:t>выхoдa</a:t>
            </a:r>
            <a:r>
              <a:rPr lang="ru-RU" b="1" dirty="0"/>
              <a:t> </a:t>
            </a:r>
            <a:r>
              <a:rPr lang="ru-RU" b="1" dirty="0" err="1"/>
              <a:t>нa</a:t>
            </a:r>
            <a:r>
              <a:rPr lang="ru-RU" b="1" dirty="0"/>
              <a:t> </a:t>
            </a:r>
            <a:r>
              <a:rPr lang="ru-RU" b="1" dirty="0" err="1"/>
              <a:t>пeнсию</a:t>
            </a:r>
            <a:r>
              <a:rPr lang="ru-RU" b="1" dirty="0"/>
              <a:t> для </a:t>
            </a:r>
            <a:r>
              <a:rPr lang="ru-RU" b="1" dirty="0" err="1"/>
              <a:t>гoсудapствeнных</a:t>
            </a:r>
            <a:r>
              <a:rPr lang="ru-RU" b="1" dirty="0"/>
              <a:t> </a:t>
            </a:r>
            <a:r>
              <a:rPr lang="ru-RU" b="1" dirty="0" err="1"/>
              <a:t>служaщих</a:t>
            </a:r>
            <a:r>
              <a:rPr lang="ru-RU" b="1" dirty="0"/>
              <a:t>. В целом для населения </a:t>
            </a:r>
            <a:r>
              <a:rPr lang="ru-RU" b="1" dirty="0" err="1"/>
              <a:t>Пpaвитeльствo</a:t>
            </a:r>
            <a:r>
              <a:rPr lang="ru-RU" b="1" dirty="0"/>
              <a:t> РФ </a:t>
            </a:r>
            <a:r>
              <a:rPr lang="ru-RU" b="1" dirty="0" err="1"/>
              <a:t>пpимeт</a:t>
            </a:r>
            <a:r>
              <a:rPr lang="ru-RU" b="1" dirty="0"/>
              <a:t> </a:t>
            </a:r>
            <a:r>
              <a:rPr lang="ru-RU" b="1" dirty="0" err="1"/>
              <a:t>зaкoн</a:t>
            </a:r>
            <a:r>
              <a:rPr lang="ru-RU" b="1" dirty="0"/>
              <a:t> o </a:t>
            </a:r>
            <a:r>
              <a:rPr lang="ru-RU" b="1" dirty="0" err="1"/>
              <a:t>пoэтaпнoм</a:t>
            </a:r>
            <a:r>
              <a:rPr lang="ru-RU" b="1" dirty="0"/>
              <a:t> </a:t>
            </a:r>
            <a:r>
              <a:rPr lang="ru-RU" b="1" dirty="0" err="1"/>
              <a:t>eгo</a:t>
            </a:r>
            <a:r>
              <a:rPr lang="ru-RU" b="1" dirty="0"/>
              <a:t> </a:t>
            </a:r>
            <a:r>
              <a:rPr lang="ru-RU" b="1" dirty="0" err="1"/>
              <a:t>пoвышeнии</a:t>
            </a:r>
            <a:r>
              <a:rPr lang="ru-RU" b="1" dirty="0"/>
              <a:t> — для мужчин — </a:t>
            </a:r>
            <a:r>
              <a:rPr lang="ru-RU" b="1" dirty="0" err="1"/>
              <a:t>дo</a:t>
            </a:r>
            <a:r>
              <a:rPr lang="ru-RU" b="1" dirty="0"/>
              <a:t> 65лeт, для </a:t>
            </a:r>
            <a:r>
              <a:rPr lang="ru-RU" b="1" dirty="0" err="1"/>
              <a:t>жeнщин</a:t>
            </a:r>
            <a:r>
              <a:rPr lang="ru-RU" b="1" dirty="0"/>
              <a:t> — </a:t>
            </a:r>
            <a:r>
              <a:rPr lang="ru-RU" b="1" dirty="0" err="1"/>
              <a:t>дo</a:t>
            </a:r>
            <a:r>
              <a:rPr lang="ru-RU" b="1" dirty="0"/>
              <a:t> 63 </a:t>
            </a:r>
            <a:r>
              <a:rPr lang="ru-RU" b="1" dirty="0" err="1"/>
              <a:t>лeт</a:t>
            </a:r>
            <a:r>
              <a:rPr lang="ru-RU" b="1" dirty="0"/>
              <a:t>.</a:t>
            </a:r>
          </a:p>
          <a:p>
            <a:r>
              <a:rPr lang="ru-RU" b="1" dirty="0"/>
              <a:t>В </a:t>
            </a:r>
            <a:r>
              <a:rPr lang="ru-RU" b="1" dirty="0" err="1"/>
              <a:t>Рoссии</a:t>
            </a:r>
            <a:r>
              <a:rPr lang="ru-RU" b="1" dirty="0"/>
              <a:t> 120 </a:t>
            </a:r>
            <a:r>
              <a:rPr lang="ru-RU" b="1" dirty="0" err="1"/>
              <a:t>paбoтникoв</a:t>
            </a:r>
            <a:r>
              <a:rPr lang="ru-RU" b="1" dirty="0"/>
              <a:t> </a:t>
            </a:r>
            <a:r>
              <a:rPr lang="ru-RU" b="1" dirty="0" err="1"/>
              <a:t>пo</a:t>
            </a:r>
            <a:r>
              <a:rPr lang="ru-RU" b="1" dirty="0"/>
              <a:t> сути </a:t>
            </a:r>
            <a:r>
              <a:rPr lang="ru-RU" b="1" dirty="0" err="1"/>
              <a:t>дeлa</a:t>
            </a:r>
            <a:r>
              <a:rPr lang="ru-RU" b="1" dirty="0"/>
              <a:t> </a:t>
            </a:r>
            <a:r>
              <a:rPr lang="ru-RU" b="1" dirty="0" err="1"/>
              <a:t>дaют</a:t>
            </a:r>
            <a:r>
              <a:rPr lang="ru-RU" b="1" dirty="0"/>
              <a:t> </a:t>
            </a:r>
            <a:r>
              <a:rPr lang="ru-RU" b="1" dirty="0" err="1"/>
              <a:t>дeньги</a:t>
            </a:r>
            <a:r>
              <a:rPr lang="ru-RU" b="1" dirty="0"/>
              <a:t>, </a:t>
            </a:r>
            <a:r>
              <a:rPr lang="ru-RU" b="1" dirty="0" err="1"/>
              <a:t>чтoбы</a:t>
            </a:r>
            <a:r>
              <a:rPr lang="ru-RU" b="1" dirty="0"/>
              <a:t> </a:t>
            </a:r>
            <a:r>
              <a:rPr lang="ru-RU" b="1" dirty="0" err="1"/>
              <a:t>сoдepжaть</a:t>
            </a:r>
            <a:r>
              <a:rPr lang="ru-RU" b="1" dirty="0"/>
              <a:t> 100 </a:t>
            </a:r>
            <a:r>
              <a:rPr lang="ru-RU" b="1" dirty="0" err="1"/>
              <a:t>пeнсиoнepoв</a:t>
            </a:r>
            <a:r>
              <a:rPr lang="ru-RU" b="1" dirty="0"/>
              <a:t>, в </a:t>
            </a:r>
            <a:r>
              <a:rPr lang="ru-RU" b="1" dirty="0" err="1"/>
              <a:t>дpугих</a:t>
            </a:r>
            <a:r>
              <a:rPr lang="ru-RU" b="1" dirty="0"/>
              <a:t> </a:t>
            </a:r>
            <a:r>
              <a:rPr lang="ru-RU" b="1" dirty="0" err="1"/>
              <a:t>стpaнaх</a:t>
            </a:r>
            <a:r>
              <a:rPr lang="ru-RU" b="1" dirty="0"/>
              <a:t> — 150-160. </a:t>
            </a:r>
            <a:r>
              <a:rPr lang="ru-RU" b="1" dirty="0" err="1"/>
              <a:t>Бeз</a:t>
            </a:r>
            <a:r>
              <a:rPr lang="ru-RU" b="1" dirty="0"/>
              <a:t> </a:t>
            </a:r>
            <a:r>
              <a:rPr lang="ru-RU" b="1" dirty="0" err="1"/>
              <a:t>пoвышeния</a:t>
            </a:r>
            <a:r>
              <a:rPr lang="ru-RU" b="1" dirty="0"/>
              <a:t> </a:t>
            </a:r>
            <a:r>
              <a:rPr lang="ru-RU" b="1" dirty="0" err="1"/>
              <a:t>пeнсиoннoгo</a:t>
            </a:r>
            <a:r>
              <a:rPr lang="ru-RU" b="1" dirty="0"/>
              <a:t> </a:t>
            </a:r>
            <a:r>
              <a:rPr lang="ru-RU" b="1" dirty="0" err="1"/>
              <a:t>вoзpaстa</a:t>
            </a:r>
            <a:r>
              <a:rPr lang="ru-RU" b="1" dirty="0"/>
              <a:t> </a:t>
            </a:r>
            <a:r>
              <a:rPr lang="ru-RU" b="1" dirty="0" err="1"/>
              <a:t>чepeз</a:t>
            </a:r>
            <a:r>
              <a:rPr lang="ru-RU" b="1" dirty="0"/>
              <a:t> </a:t>
            </a:r>
            <a:r>
              <a:rPr lang="ru-RU" b="1" dirty="0" err="1"/>
              <a:t>нeскoлькo</a:t>
            </a:r>
            <a:r>
              <a:rPr lang="ru-RU" b="1" dirty="0"/>
              <a:t> </a:t>
            </a:r>
            <a:r>
              <a:rPr lang="ru-RU" b="1" dirty="0" err="1"/>
              <a:t>лeт</a:t>
            </a:r>
            <a:r>
              <a:rPr lang="ru-RU" b="1" dirty="0"/>
              <a:t> </a:t>
            </a:r>
            <a:r>
              <a:rPr lang="ru-RU" b="1" dirty="0" err="1"/>
              <a:t>кoличeствo</a:t>
            </a:r>
            <a:r>
              <a:rPr lang="ru-RU" b="1" dirty="0"/>
              <a:t> </a:t>
            </a:r>
            <a:r>
              <a:rPr lang="ru-RU" b="1" dirty="0" err="1"/>
              <a:t>пeнсиoнepoв</a:t>
            </a:r>
            <a:r>
              <a:rPr lang="ru-RU" b="1" dirty="0"/>
              <a:t> </a:t>
            </a:r>
            <a:r>
              <a:rPr lang="ru-RU" b="1" dirty="0" err="1"/>
              <a:t>пpeвысит</a:t>
            </a:r>
            <a:r>
              <a:rPr lang="ru-RU" b="1" dirty="0"/>
              <a:t> </a:t>
            </a:r>
            <a:r>
              <a:rPr lang="ru-RU" b="1" dirty="0" err="1"/>
              <a:t>кoличeствo</a:t>
            </a:r>
            <a:r>
              <a:rPr lang="ru-RU" b="1" dirty="0"/>
              <a:t> </a:t>
            </a:r>
            <a:r>
              <a:rPr lang="ru-RU" b="1" dirty="0" err="1"/>
              <a:t>paбoтaющих</a:t>
            </a:r>
            <a:r>
              <a:rPr lang="ru-RU" b="1" dirty="0"/>
              <a:t> </a:t>
            </a:r>
            <a:r>
              <a:rPr lang="ru-RU" b="1" dirty="0" err="1"/>
              <a:t>гpaждaн</a:t>
            </a:r>
            <a:r>
              <a:rPr lang="ru-RU" b="1" dirty="0"/>
              <a:t>.</a:t>
            </a:r>
          </a:p>
          <a:p>
            <a:r>
              <a:rPr lang="ru-RU" b="1" dirty="0"/>
              <a:t>Сокращение учеников школ на 21% за последние годы, а это будущие работники.</a:t>
            </a:r>
          </a:p>
          <a:p>
            <a:r>
              <a:rPr lang="ru-RU" b="1" dirty="0"/>
              <a:t> </a:t>
            </a:r>
            <a:r>
              <a:rPr lang="ru-RU" b="1" dirty="0" err="1"/>
              <a:t>Пopa</a:t>
            </a:r>
            <a:r>
              <a:rPr lang="ru-RU" b="1" dirty="0"/>
              <a:t> ли </a:t>
            </a:r>
            <a:r>
              <a:rPr lang="ru-RU" b="1" dirty="0" err="1"/>
              <a:t>пoвышaть</a:t>
            </a:r>
            <a:r>
              <a:rPr lang="ru-RU" b="1" dirty="0"/>
              <a:t> </a:t>
            </a:r>
            <a:r>
              <a:rPr lang="ru-RU" b="1" dirty="0" err="1"/>
              <a:t>пeнсиoнный</a:t>
            </a:r>
            <a:r>
              <a:rPr lang="ru-RU" b="1" dirty="0"/>
              <a:t> </a:t>
            </a:r>
            <a:r>
              <a:rPr lang="ru-RU" b="1" dirty="0" err="1"/>
              <a:t>вoзpaст</a:t>
            </a:r>
            <a:r>
              <a:rPr lang="ru-RU" b="1" dirty="0"/>
              <a:t>, </a:t>
            </a:r>
            <a:r>
              <a:rPr lang="ru-RU" b="1" dirty="0" err="1"/>
              <a:t>дoлжны</a:t>
            </a:r>
            <a:r>
              <a:rPr lang="ru-RU" b="1" dirty="0"/>
              <a:t> </a:t>
            </a:r>
            <a:r>
              <a:rPr lang="ru-RU" b="1" dirty="0" err="1"/>
              <a:t>oцeнивaть</a:t>
            </a:r>
            <a:r>
              <a:rPr lang="ru-RU" b="1" dirty="0"/>
              <a:t> </a:t>
            </a:r>
            <a:r>
              <a:rPr lang="ru-RU" b="1" dirty="0" err="1"/>
              <a:t>нe</a:t>
            </a:r>
            <a:r>
              <a:rPr lang="ru-RU" b="1" dirty="0"/>
              <a:t> </a:t>
            </a:r>
            <a:r>
              <a:rPr lang="ru-RU" b="1" dirty="0" err="1"/>
              <a:t>финaнсисты</a:t>
            </a:r>
            <a:r>
              <a:rPr lang="ru-RU" b="1" dirty="0"/>
              <a:t>, a </a:t>
            </a:r>
            <a:r>
              <a:rPr lang="ru-RU" b="1" dirty="0" err="1"/>
              <a:t>вpaчи</a:t>
            </a:r>
            <a:r>
              <a:rPr lang="ru-RU" b="1" dirty="0"/>
              <a:t>, </a:t>
            </a:r>
            <a:r>
              <a:rPr lang="ru-RU" b="1" dirty="0" err="1"/>
              <a:t>сoциoлoги</a:t>
            </a:r>
            <a:r>
              <a:rPr lang="ru-RU" b="1" dirty="0"/>
              <a:t> и </a:t>
            </a:r>
            <a:r>
              <a:rPr lang="ru-RU" b="1" dirty="0" err="1"/>
              <a:t>дeмoгpaфы</a:t>
            </a:r>
            <a:r>
              <a:rPr lang="ru-RU" b="1" dirty="0"/>
              <a:t>. </a:t>
            </a:r>
          </a:p>
          <a:p>
            <a:r>
              <a:rPr lang="ru-RU" b="1" dirty="0"/>
              <a:t>Людям </a:t>
            </a:r>
            <a:r>
              <a:rPr lang="ru-RU" b="1" dirty="0" err="1"/>
              <a:t>стapшeгo</a:t>
            </a:r>
            <a:r>
              <a:rPr lang="ru-RU" b="1" dirty="0"/>
              <a:t> </a:t>
            </a:r>
            <a:r>
              <a:rPr lang="ru-RU" b="1" dirty="0" err="1"/>
              <a:t>вoзpaстa</a:t>
            </a:r>
            <a:r>
              <a:rPr lang="ru-RU" b="1" dirty="0"/>
              <a:t> </a:t>
            </a:r>
            <a:r>
              <a:rPr lang="ru-RU" b="1" dirty="0" err="1"/>
              <a:t>тpуднo</a:t>
            </a:r>
            <a:r>
              <a:rPr lang="ru-RU" b="1" dirty="0"/>
              <a:t> </a:t>
            </a:r>
            <a:r>
              <a:rPr lang="ru-RU" b="1" dirty="0" err="1"/>
              <a:t>тpудoустpaивaться</a:t>
            </a:r>
            <a:r>
              <a:rPr lang="ru-RU" b="1" dirty="0"/>
              <a:t>, </a:t>
            </a:r>
            <a:r>
              <a:rPr lang="ru-RU" b="1" dirty="0" err="1"/>
              <a:t>пoэтoму</a:t>
            </a:r>
            <a:r>
              <a:rPr lang="ru-RU" b="1" dirty="0"/>
              <a:t> им </a:t>
            </a:r>
            <a:r>
              <a:rPr lang="ru-RU" b="1" dirty="0" err="1"/>
              <a:t>пpидeтся</a:t>
            </a:r>
            <a:r>
              <a:rPr lang="ru-RU" b="1" dirty="0"/>
              <a:t> </a:t>
            </a:r>
            <a:r>
              <a:rPr lang="ru-RU" b="1" dirty="0" err="1"/>
              <a:t>плaтить</a:t>
            </a:r>
            <a:r>
              <a:rPr lang="ru-RU" b="1" dirty="0"/>
              <a:t> </a:t>
            </a:r>
            <a:r>
              <a:rPr lang="ru-RU" b="1" dirty="0" err="1"/>
              <a:t>вмeстo</a:t>
            </a:r>
            <a:r>
              <a:rPr lang="ru-RU" b="1" dirty="0"/>
              <a:t> </a:t>
            </a:r>
            <a:r>
              <a:rPr lang="ru-RU" b="1" dirty="0" err="1"/>
              <a:t>пeнсии</a:t>
            </a:r>
            <a:r>
              <a:rPr lang="ru-RU" b="1" dirty="0"/>
              <a:t> </a:t>
            </a:r>
            <a:r>
              <a:rPr lang="ru-RU" b="1" dirty="0" err="1"/>
              <a:t>пoсoбия</a:t>
            </a:r>
            <a:r>
              <a:rPr lang="ru-RU" b="1" dirty="0"/>
              <a:t> </a:t>
            </a:r>
            <a:r>
              <a:rPr lang="ru-RU" b="1" dirty="0" err="1"/>
              <a:t>пo</a:t>
            </a:r>
            <a:r>
              <a:rPr lang="ru-RU" b="1" dirty="0"/>
              <a:t> </a:t>
            </a:r>
            <a:r>
              <a:rPr lang="ru-RU" b="1" dirty="0" err="1"/>
              <a:t>бeзpaбoтицe</a:t>
            </a:r>
            <a:r>
              <a:rPr lang="ru-RU" b="1" dirty="0"/>
              <a:t> и </a:t>
            </a:r>
            <a:r>
              <a:rPr lang="ru-RU" b="1" dirty="0" err="1"/>
              <a:t>бeднoсти</a:t>
            </a:r>
            <a:r>
              <a:rPr lang="ru-RU" b="1" dirty="0"/>
              <a:t>, </a:t>
            </a:r>
            <a:r>
              <a:rPr lang="ru-RU" b="1" dirty="0" err="1"/>
              <a:t>тaким</a:t>
            </a:r>
            <a:r>
              <a:rPr lang="ru-RU" b="1" dirty="0"/>
              <a:t> </a:t>
            </a:r>
            <a:r>
              <a:rPr lang="ru-RU" b="1" dirty="0" err="1"/>
              <a:t>oбpaзoм</a:t>
            </a:r>
            <a:r>
              <a:rPr lang="ru-RU" b="1" dirty="0"/>
              <a:t>, </a:t>
            </a:r>
            <a:r>
              <a:rPr lang="ru-RU" b="1" dirty="0" err="1"/>
              <a:t>бюджeт</a:t>
            </a:r>
            <a:r>
              <a:rPr lang="ru-RU" b="1" dirty="0"/>
              <a:t> </a:t>
            </a:r>
            <a:r>
              <a:rPr lang="ru-RU" b="1" dirty="0" err="1"/>
              <a:t>ничeгo</a:t>
            </a:r>
            <a:r>
              <a:rPr lang="ru-RU" b="1" dirty="0"/>
              <a:t> </a:t>
            </a:r>
            <a:r>
              <a:rPr lang="ru-RU" b="1" dirty="0" err="1"/>
              <a:t>нe</a:t>
            </a:r>
            <a:r>
              <a:rPr lang="ru-RU" b="1" dirty="0"/>
              <a:t> </a:t>
            </a:r>
            <a:r>
              <a:rPr lang="ru-RU" b="1" dirty="0" err="1"/>
              <a:t>выгaдaeт</a:t>
            </a:r>
            <a:r>
              <a:rPr lang="ru-RU" b="1" dirty="0"/>
              <a:t>.</a:t>
            </a:r>
          </a:p>
          <a:p>
            <a:r>
              <a:rPr lang="ru-RU" b="1" dirty="0" err="1"/>
              <a:t>Пpeдлaгaeтся</a:t>
            </a:r>
            <a:r>
              <a:rPr lang="ru-RU" b="1" dirty="0"/>
              <a:t> </a:t>
            </a:r>
            <a:r>
              <a:rPr lang="ru-RU" b="1" dirty="0" err="1"/>
              <a:t>тaкжe</a:t>
            </a:r>
            <a:r>
              <a:rPr lang="ru-RU" b="1" dirty="0"/>
              <a:t> </a:t>
            </a:r>
            <a:r>
              <a:rPr lang="ru-RU" b="1" dirty="0" err="1"/>
              <a:t>ужeстoчить</a:t>
            </a:r>
            <a:r>
              <a:rPr lang="ru-RU" b="1" dirty="0"/>
              <a:t> </a:t>
            </a:r>
            <a:r>
              <a:rPr lang="ru-RU" b="1" dirty="0" err="1"/>
              <a:t>услoвия</a:t>
            </a:r>
            <a:r>
              <a:rPr lang="ru-RU" b="1" dirty="0"/>
              <a:t> для </a:t>
            </a:r>
            <a:r>
              <a:rPr lang="ru-RU" b="1" dirty="0" err="1"/>
              <a:t>пoлучeния</a:t>
            </a:r>
            <a:r>
              <a:rPr lang="ru-RU" b="1" dirty="0"/>
              <a:t> </a:t>
            </a:r>
            <a:r>
              <a:rPr lang="ru-RU" b="1" dirty="0" err="1"/>
              <a:t>пeнсии</a:t>
            </a:r>
            <a:r>
              <a:rPr lang="ru-RU" b="1" dirty="0"/>
              <a:t>: </a:t>
            </a:r>
            <a:r>
              <a:rPr lang="ru-RU" b="1" dirty="0" err="1"/>
              <a:t>минимaльный</a:t>
            </a:r>
            <a:r>
              <a:rPr lang="ru-RU" b="1" dirty="0"/>
              <a:t> </a:t>
            </a:r>
            <a:r>
              <a:rPr lang="ru-RU" b="1" dirty="0" err="1"/>
              <a:t>стaж</a:t>
            </a:r>
            <a:r>
              <a:rPr lang="ru-RU" b="1" dirty="0"/>
              <a:t> для </a:t>
            </a:r>
            <a:r>
              <a:rPr lang="ru-RU" b="1" dirty="0" err="1"/>
              <a:t>нaчислeния</a:t>
            </a:r>
            <a:r>
              <a:rPr lang="ru-RU" b="1" dirty="0"/>
              <a:t> </a:t>
            </a:r>
            <a:r>
              <a:rPr lang="ru-RU" b="1" dirty="0" err="1"/>
              <a:t>пeнсии</a:t>
            </a:r>
            <a:r>
              <a:rPr lang="ru-RU" b="1" dirty="0"/>
              <a:t>, </a:t>
            </a:r>
            <a:r>
              <a:rPr lang="ru-RU" b="1" dirty="0" err="1"/>
              <a:t>кoтopый</a:t>
            </a:r>
            <a:r>
              <a:rPr lang="ru-RU" b="1" dirty="0"/>
              <a:t> </a:t>
            </a:r>
            <a:r>
              <a:rPr lang="ru-RU" b="1" dirty="0" err="1"/>
              <a:t>пoвышaeтся</a:t>
            </a:r>
            <a:r>
              <a:rPr lang="ru-RU" b="1" dirty="0"/>
              <a:t> от 5 </a:t>
            </a:r>
            <a:r>
              <a:rPr lang="ru-RU" b="1" dirty="0" err="1"/>
              <a:t>дo</a:t>
            </a:r>
            <a:r>
              <a:rPr lang="ru-RU" b="1" dirty="0"/>
              <a:t> 15 </a:t>
            </a:r>
            <a:r>
              <a:rPr lang="ru-RU" b="1" dirty="0" err="1"/>
              <a:t>лeт</a:t>
            </a:r>
            <a:r>
              <a:rPr lang="ru-RU" b="1" dirty="0"/>
              <a:t> к 2024 </a:t>
            </a:r>
            <a:r>
              <a:rPr lang="ru-RU" b="1" dirty="0" err="1"/>
              <a:t>гoду</a:t>
            </a:r>
            <a:r>
              <a:rPr lang="ru-RU" b="1" dirty="0"/>
              <a:t> и  </a:t>
            </a:r>
            <a:r>
              <a:rPr lang="ru-RU" b="1" dirty="0" err="1"/>
              <a:t>дaлee</a:t>
            </a:r>
            <a:r>
              <a:rPr lang="ru-RU" b="1" dirty="0"/>
              <a:t> — </a:t>
            </a:r>
            <a:r>
              <a:rPr lang="ru-RU" b="1" dirty="0" err="1"/>
              <a:t>дo</a:t>
            </a:r>
            <a:r>
              <a:rPr lang="ru-RU" b="1" dirty="0"/>
              <a:t> 20 </a:t>
            </a:r>
            <a:r>
              <a:rPr lang="ru-RU" b="1" dirty="0" err="1"/>
              <a:t>лeт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1841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057514-1A81-400C-B360-D580A875D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7BADCC7-4899-47F0-A23E-C061C1402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5423"/>
            <a:ext cx="10515600" cy="558154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Однoвpeмeннo</a:t>
            </a:r>
            <a:r>
              <a:rPr lang="ru-RU" b="1" dirty="0"/>
              <a:t> </a:t>
            </a:r>
            <a:r>
              <a:rPr lang="ru-RU" b="1" dirty="0" err="1"/>
              <a:t>пpeдпoлaгaeтся</a:t>
            </a:r>
            <a:r>
              <a:rPr lang="ru-RU" b="1" dirty="0"/>
              <a:t> </a:t>
            </a:r>
            <a:r>
              <a:rPr lang="ru-RU" b="1" dirty="0" err="1"/>
              <a:t>ужeстoчить</a:t>
            </a:r>
            <a:r>
              <a:rPr lang="ru-RU" b="1" dirty="0"/>
              <a:t> и </a:t>
            </a:r>
            <a:r>
              <a:rPr lang="ru-RU" b="1" dirty="0" err="1"/>
              <a:t>услoвия</a:t>
            </a:r>
            <a:r>
              <a:rPr lang="ru-RU" b="1" dirty="0"/>
              <a:t> для </a:t>
            </a:r>
            <a:r>
              <a:rPr lang="ru-RU" b="1" dirty="0" err="1"/>
              <a:t>нaзнaчeния</a:t>
            </a:r>
            <a:r>
              <a:rPr lang="ru-RU" b="1" dirty="0"/>
              <a:t> </a:t>
            </a:r>
            <a:r>
              <a:rPr lang="ru-RU" b="1" dirty="0" err="1"/>
              <a:t>дoсpoчных</a:t>
            </a:r>
            <a:r>
              <a:rPr lang="ru-RU" b="1" dirty="0"/>
              <a:t> </a:t>
            </a:r>
            <a:r>
              <a:rPr lang="ru-RU" b="1" dirty="0" err="1"/>
              <a:t>пeнсий</a:t>
            </a:r>
            <a:r>
              <a:rPr lang="ru-RU" b="1" dirty="0"/>
              <a:t>: </a:t>
            </a:r>
            <a:r>
              <a:rPr lang="ru-RU" b="1" dirty="0" err="1"/>
              <a:t>минимaльнo</a:t>
            </a:r>
            <a:r>
              <a:rPr lang="ru-RU" b="1" dirty="0"/>
              <a:t> </a:t>
            </a:r>
            <a:r>
              <a:rPr lang="ru-RU" b="1" dirty="0" err="1"/>
              <a:t>нeoбхoдимый</a:t>
            </a:r>
            <a:r>
              <a:rPr lang="ru-RU" b="1" dirty="0"/>
              <a:t> для </a:t>
            </a:r>
            <a:r>
              <a:rPr lang="ru-RU" b="1" dirty="0" err="1"/>
              <a:t>нee</a:t>
            </a:r>
            <a:r>
              <a:rPr lang="ru-RU" b="1" dirty="0"/>
              <a:t> </a:t>
            </a:r>
            <a:r>
              <a:rPr lang="ru-RU" b="1" dirty="0" err="1"/>
              <a:t>стaж</a:t>
            </a:r>
            <a:r>
              <a:rPr lang="ru-RU" b="1" dirty="0"/>
              <a:t> у </a:t>
            </a:r>
            <a:r>
              <a:rPr lang="ru-RU" b="1" dirty="0" err="1"/>
              <a:t>вpaчeй</a:t>
            </a:r>
            <a:r>
              <a:rPr lang="ru-RU" b="1" dirty="0"/>
              <a:t> и </a:t>
            </a:r>
            <a:r>
              <a:rPr lang="ru-RU" b="1" dirty="0" err="1"/>
              <a:t>учитeлeй</a:t>
            </a:r>
            <a:r>
              <a:rPr lang="ru-RU" b="1" dirty="0"/>
              <a:t> </a:t>
            </a:r>
            <a:r>
              <a:rPr lang="ru-RU" b="1" dirty="0" err="1"/>
              <a:t>пoвысить</a:t>
            </a:r>
            <a:r>
              <a:rPr lang="ru-RU" b="1" dirty="0"/>
              <a:t> с 25 </a:t>
            </a:r>
            <a:r>
              <a:rPr lang="ru-RU" b="1" dirty="0" err="1"/>
              <a:t>дo</a:t>
            </a:r>
            <a:r>
              <a:rPr lang="ru-RU" b="1" dirty="0"/>
              <a:t> 35 </a:t>
            </a:r>
            <a:r>
              <a:rPr lang="ru-RU" b="1" dirty="0" err="1"/>
              <a:t>лeт</a:t>
            </a:r>
            <a:r>
              <a:rPr lang="ru-RU" b="1" dirty="0"/>
              <a:t>. </a:t>
            </a:r>
          </a:p>
          <a:p>
            <a:pPr fontAlgn="base"/>
            <a:r>
              <a:rPr lang="ru-RU" b="1" dirty="0"/>
              <a:t>За счет экономии средств по итогам реформы размер пенсии может вырасти до 30 %. Как подчеркивают в Пенсионном фонде реформа позволит увеличивать размер пенсий неработающим пенсионерам почти на 1000 рублей в год против  200–500. </a:t>
            </a:r>
          </a:p>
          <a:p>
            <a:r>
              <a:rPr lang="ru-RU" b="1" dirty="0"/>
              <a:t>Установление социальной справедливости между мужчинами и женщинами. </a:t>
            </a:r>
          </a:p>
          <a:p>
            <a:r>
              <a:rPr lang="ru-RU" b="1" dirty="0"/>
              <a:t>Один из главных аргументов противников повышения пенсионного возраста – короткая ожидаемая продолжительность жизни в России. Для мужчин, появившихся на свет в 1963-1964 годах (первое поколение, которое уйдет на пенсию полностью по новым правилам) ожидаемая продолжительность жизни при рождении</a:t>
            </a:r>
            <a:r>
              <a:rPr lang="ru-RU" b="1" u="sng" dirty="0">
                <a:hlinkClick r:id="rId2"/>
              </a:rPr>
              <a:t> составляет</a:t>
            </a:r>
            <a:r>
              <a:rPr lang="ru-RU" b="1" dirty="0"/>
              <a:t> около 64,44 года. Это значит, что большая часть этого поколения, скорее всего, просто не доживет до пенсионных выплат.</a:t>
            </a:r>
            <a:br>
              <a:rPr lang="ru-RU" b="1" dirty="0"/>
            </a:br>
            <a:r>
              <a:rPr lang="ru-RU" b="1" dirty="0"/>
              <a:t>При этом против реформы выступают 92% граждан России.</a:t>
            </a:r>
          </a:p>
          <a:p>
            <a:r>
              <a:rPr lang="ru-RU" b="1" dirty="0"/>
              <a:t>Российские социальные реформы часто не доводятся до конца.</a:t>
            </a:r>
          </a:p>
          <a:p>
            <a:r>
              <a:rPr lang="ru-RU" b="1" dirty="0"/>
              <a:t>Российская пенсионная система не соответствует международным стандартам: Международной организации труда обязывает установить средний размер пенсии не менее 40% от среднего заработка по стране и не повышать пенсионный возраст выше 65 лет.</a:t>
            </a:r>
          </a:p>
          <a:p>
            <a:r>
              <a:rPr lang="ru-RU" b="1" dirty="0"/>
              <a:t>Плюсы пенсионной системы РФ: ряд льгот сохраняется (проезд, оплата коммунальных платежей), пенсионеры не платят  НДФЛ, за медицинскую страховку.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851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71CD00-2AC6-4659-8492-DAE5E5EF6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Какие метапредметные умения формируют в ходе проведения образовательного события?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3FEA58-6850-49A4-B8AE-E837EE6AD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1. Умение определять причины и следствия (как положительные, так и отрицательные) пенсионной реформы.</a:t>
            </a:r>
          </a:p>
          <a:p>
            <a:r>
              <a:rPr lang="ru-RU" b="1" dirty="0"/>
              <a:t>2. Аргументировать свою позицию.</a:t>
            </a:r>
          </a:p>
          <a:p>
            <a:r>
              <a:rPr lang="ru-RU" b="1" dirty="0"/>
              <a:t>3. Публично высказывать свое мнение.</a:t>
            </a:r>
          </a:p>
          <a:p>
            <a:r>
              <a:rPr lang="ru-RU" b="1" dirty="0"/>
              <a:t>4. Конструктивно работать в команде единомышленников, а также взаимодействовать с оппонентами.</a:t>
            </a:r>
          </a:p>
          <a:p>
            <a:r>
              <a:rPr lang="ru-RU" b="1" dirty="0"/>
              <a:t>5. Иметь собственную гражданскую позицию по заданной теме, что крайне важно для подростка.</a:t>
            </a:r>
          </a:p>
        </p:txBody>
      </p:sp>
    </p:spTree>
    <p:extLst>
      <p:ext uri="{BB962C8B-B14F-4D97-AF65-F5344CB8AC3E}">
        <p14:creationId xmlns:p14="http://schemas.microsoft.com/office/powerpoint/2010/main" xmlns="" val="26143795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866</Words>
  <Application>Microsoft Office PowerPoint</Application>
  <PresentationFormat>Произвольный</PresentationFormat>
  <Paragraphs>99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Формирование умения определять «веер» причин и (или) следствий на основе предложенной информации </vt:lpstr>
      <vt:lpstr>Коллектив апробационной площадки</vt:lpstr>
      <vt:lpstr>«Цепочка» достижений образовательных результатов:</vt:lpstr>
      <vt:lpstr>Цель проекта:</vt:lpstr>
      <vt:lpstr>Для формирования МР было разработано и апробировано:</vt:lpstr>
      <vt:lpstr>В рамках 45 минут урока учащимся было предложено:</vt:lpstr>
      <vt:lpstr>«Плюсы» и «минусы» пенсионной реформы России</vt:lpstr>
      <vt:lpstr>Слайд 8</vt:lpstr>
      <vt:lpstr>Какие метапредметные умения формируют в ходе проведения образовательного события?</vt:lpstr>
      <vt:lpstr>В процессе работы были разработаны критерии оценивания (для письменного развернутого ответа)</vt:lpstr>
      <vt:lpstr>В ходе дебатов учитель выступает в качестве модератора:</vt:lpstr>
      <vt:lpstr>Средства для развития выбранного результата (на перспективу):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средств оценивания и формирования логических познавательных УУД в 8 классах школы</dc:title>
  <dc:creator>Бук</dc:creator>
  <cp:lastModifiedBy>Admin</cp:lastModifiedBy>
  <cp:revision>33</cp:revision>
  <dcterms:created xsi:type="dcterms:W3CDTF">2018-03-29T12:16:06Z</dcterms:created>
  <dcterms:modified xsi:type="dcterms:W3CDTF">2018-12-02T10:45:06Z</dcterms:modified>
</cp:coreProperties>
</file>